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6C6347-1A23-413B-8287-3F0E51756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AA9DD95-F065-4BB6-B9EA-A9B3440DB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66ECBB-2B86-4F0C-AD60-1B531574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0ED5A1-0303-4FA3-9624-EA9B225D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23FB94-8185-42E3-A748-4730B5D7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34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629AD5-F95E-4658-A9BC-6EA3BC66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E0FCCBE-1060-4B74-8B77-C06B4BFE5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2C4ABF-56AD-44DE-B2FA-843B65E5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465762-E07E-4E81-BEF5-0F0BFCE7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4D9FE9-DCB4-4799-AAFA-1CCABDE5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48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DC58E2F-E22E-4A06-958B-401CDFC44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314F86-E149-49BF-ACC0-781FE43A1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D438F8-A86E-43D1-9738-CE3F1B7A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B5DA4B-7163-4733-A769-42CF8C8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7A7C01-82F2-4C24-9B90-ED42AE7E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2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231757-1D35-4848-AB2A-07F049EB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072CC6-3807-48E9-968A-DC602CC41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331D9C-CCAC-4B63-B32A-940F7DE7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0E9377-4702-48EA-B00D-BE67AFF9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766774-BF6E-4B45-BB05-41728389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67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A7A9DA-3FDA-4FF8-8FFC-45824CD96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7F9230-4660-4DA9-8F5B-06986F299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62BF5-732B-4DC5-BE8C-20B48B86A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72B8EC-E338-44F5-B395-F96195F1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B0557C-058E-4D1A-B96E-C98601C4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83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BC72D-B576-483E-9D03-88D8E504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9E5E08-0952-4D16-B7F9-F5EF1F1A6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120214-3076-4446-8C1B-D28A59D39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05EDB7-DCCA-4356-ABFB-0F8E606B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178B32-C87B-477D-8484-317A73D3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348511-1C70-490A-9214-FA0EC4A0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8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F48AE6-41A4-48E5-8035-56F77B001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42315E-D6FE-41A3-BBE7-6DFFF0D94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D5E940-D0C9-4406-B450-E440AD4E5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B95022-6396-41F2-AA30-2A1B2140F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C2D9951-FE89-4534-A92B-C0F18288E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ABCDA97-EB8A-43FD-9C83-7BEA0C4F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49E06FF-99F8-4C1B-9183-6CCA5759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935BCAD-6991-418B-8DE0-D04721F1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48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CD58F3-677B-4D5A-B9B7-A1B00D18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C67992C-DDF7-40AB-A361-E08746CC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C8F620A-75C1-4B64-AD86-6406C473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3615C18-961A-4AE3-9ACE-69DE3E6F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54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86F5843-D451-4466-8B8E-AE209B62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3DE3A6F-02CD-486E-9649-961E37DA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996591-1F07-4C4B-A2A3-4EB04488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05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22F99-6F02-48BF-BD9D-778A9F075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83EC40-374B-42FE-BBD2-33D8AAA0C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A9955BB-288F-4C27-A59A-06B671EA6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FBA01A-26C5-4EE9-B0A5-BAB603FA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302FED-F8B9-4AB6-874C-3EEEECE43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8F397C-F606-4120-9CF1-FDB4EBDE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46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B2C212-B74E-49EA-B5C5-A4651765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971E1B7-571B-4DFD-AF34-521E1FAA9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C8C89A-B0CB-4F9B-AEB1-F2BB205FF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F48567-5F8B-4AB8-9BA8-B78D46EF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C21832-2035-4CA2-BEA8-50505404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1FD817-D7FF-4F3D-8753-649BF1C5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68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A2DD078-9380-4B8A-919C-38A91E6E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108CF3-BAD8-4824-A82F-9C90855C5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F60FF0-DE0A-4AFB-8ED9-D4744B4C6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078C-6E66-4B44-9F5A-8CFC49940CAD}" type="datetimeFigureOut">
              <a:rPr lang="zh-CN" altLang="en-US" smtClean="0"/>
              <a:t>2020-12-21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49BFA9-5415-4351-867F-3570DD534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56E3DA-5071-486C-89FA-00B6284EE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6249-B1EF-4BCE-8990-62B0ED30A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79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E36B3D3-62D3-4190-8E68-5F1A33C6B8E7}"/>
              </a:ext>
            </a:extLst>
          </p:cNvPr>
          <p:cNvSpPr txBox="1"/>
          <p:nvPr/>
        </p:nvSpPr>
        <p:spPr>
          <a:xfrm>
            <a:off x="559293" y="310718"/>
            <a:ext cx="24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highlight>
                  <a:srgbClr val="FFFF00"/>
                </a:highlight>
              </a:rPr>
              <a:t>Hardware connection</a:t>
            </a:r>
            <a:endParaRPr lang="zh-CN" altLang="en-US" b="1" dirty="0">
              <a:highlight>
                <a:srgbClr val="FFFF00"/>
              </a:highlight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BD0DC8D-B075-40E8-A117-7094D128F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688" y="1359069"/>
            <a:ext cx="4410075" cy="4352925"/>
          </a:xfrm>
          <a:prstGeom prst="rect">
            <a:avLst/>
          </a:prstGeom>
        </p:spPr>
      </p:pic>
      <p:sp>
        <p:nvSpPr>
          <p:cNvPr id="7" name="矩形: 圆角 6">
            <a:extLst>
              <a:ext uri="{FF2B5EF4-FFF2-40B4-BE49-F238E27FC236}">
                <a16:creationId xmlns:a16="http://schemas.microsoft.com/office/drawing/2014/main" id="{7E096945-829D-4791-9189-B3D242EAE65A}"/>
              </a:ext>
            </a:extLst>
          </p:cNvPr>
          <p:cNvSpPr/>
          <p:nvPr/>
        </p:nvSpPr>
        <p:spPr>
          <a:xfrm>
            <a:off x="1806605" y="2636668"/>
            <a:ext cx="2197224" cy="1402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Concentrator</a:t>
            </a:r>
            <a:endParaRPr lang="zh-CN" altLang="en-US" dirty="0"/>
          </a:p>
        </p:txBody>
      </p: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E99E0C7C-81D0-4A21-988D-51A0E9B2EE8B}"/>
              </a:ext>
            </a:extLst>
          </p:cNvPr>
          <p:cNvCxnSpPr/>
          <p:nvPr/>
        </p:nvCxnSpPr>
        <p:spPr>
          <a:xfrm rot="10800000" flipV="1">
            <a:off x="4003830" y="2032985"/>
            <a:ext cx="3417903" cy="9410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连接符: 肘形 10">
            <a:extLst>
              <a:ext uri="{FF2B5EF4-FFF2-40B4-BE49-F238E27FC236}">
                <a16:creationId xmlns:a16="http://schemas.microsoft.com/office/drawing/2014/main" id="{1497E067-2EF3-426E-BE25-627B32A5316A}"/>
              </a:ext>
            </a:extLst>
          </p:cNvPr>
          <p:cNvCxnSpPr/>
          <p:nvPr/>
        </p:nvCxnSpPr>
        <p:spPr>
          <a:xfrm rot="10800000" flipV="1">
            <a:off x="4003830" y="3639844"/>
            <a:ext cx="2494625" cy="1331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71695DA5-7FB2-48A6-BAC1-9CA0332053F6}"/>
              </a:ext>
            </a:extLst>
          </p:cNvPr>
          <p:cNvSpPr txBox="1"/>
          <p:nvPr/>
        </p:nvSpPr>
        <p:spPr>
          <a:xfrm>
            <a:off x="4297210" y="2604686"/>
            <a:ext cx="24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MBUS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2040710-E25D-4830-ABBC-085804552250}"/>
              </a:ext>
            </a:extLst>
          </p:cNvPr>
          <p:cNvSpPr txBox="1"/>
          <p:nvPr/>
        </p:nvSpPr>
        <p:spPr>
          <a:xfrm>
            <a:off x="4297209" y="3429000"/>
            <a:ext cx="24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RS485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083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80FA928-0DF5-4DAC-ACCB-078FED889015}"/>
              </a:ext>
            </a:extLst>
          </p:cNvPr>
          <p:cNvSpPr txBox="1"/>
          <p:nvPr/>
        </p:nvSpPr>
        <p:spPr>
          <a:xfrm>
            <a:off x="559293" y="310718"/>
            <a:ext cx="24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highlight>
                  <a:srgbClr val="FFFF00"/>
                </a:highlight>
              </a:rPr>
              <a:t>Protocol description</a:t>
            </a:r>
            <a:endParaRPr lang="zh-CN" altLang="en-US" b="1" dirty="0">
              <a:highlight>
                <a:srgbClr val="FFFF00"/>
              </a:highlight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43D1778-78EE-40B5-B75B-85AC7C126BB5}"/>
              </a:ext>
            </a:extLst>
          </p:cNvPr>
          <p:cNvSpPr txBox="1"/>
          <p:nvPr/>
        </p:nvSpPr>
        <p:spPr>
          <a:xfrm>
            <a:off x="880368" y="1306497"/>
            <a:ext cx="6479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SANEXT Mono </a:t>
            </a:r>
            <a:r>
              <a:rPr lang="az-Cyrl-AZ" altLang="zh-CN" dirty="0"/>
              <a:t>С</a:t>
            </a:r>
            <a:r>
              <a:rPr lang="en-US" altLang="zh-CN" dirty="0"/>
              <a:t>U with two protocol compatible:</a:t>
            </a:r>
          </a:p>
          <a:p>
            <a:pPr marL="342900" indent="-342900">
              <a:buAutoNum type="arabicPeriod"/>
            </a:pPr>
            <a:r>
              <a:rPr lang="en-US" altLang="zh-CN" dirty="0"/>
              <a:t>Standard EN13757, reference </a:t>
            </a:r>
            <a:r>
              <a:rPr lang="en-US" altLang="zh-CN" b="1" dirty="0"/>
              <a:t>“telegram-Heat” document</a:t>
            </a:r>
          </a:p>
          <a:p>
            <a:pPr marL="342900" indent="-342900">
              <a:buAutoNum type="arabicPeriod"/>
            </a:pPr>
            <a:r>
              <a:rPr lang="en-US" altLang="zh-CN" dirty="0"/>
              <a:t>Private protocol of </a:t>
            </a:r>
            <a:r>
              <a:rPr lang="en-US" altLang="zh-CN" b="1" dirty="0"/>
              <a:t>“Ultrasonic Heat Meter UART Protocol”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47144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3C4E7BC-C4B1-40C9-9B75-8689B64938B7}"/>
              </a:ext>
            </a:extLst>
          </p:cNvPr>
          <p:cNvSpPr txBox="1"/>
          <p:nvPr/>
        </p:nvSpPr>
        <p:spPr>
          <a:xfrm>
            <a:off x="559293" y="310718"/>
            <a:ext cx="401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highlight>
                  <a:srgbClr val="FFFF00"/>
                </a:highlight>
              </a:rPr>
              <a:t>EN13757 Protocol description</a:t>
            </a:r>
            <a:endParaRPr lang="zh-CN" altLang="en-US" b="1" dirty="0">
              <a:highlight>
                <a:srgbClr val="FFFF00"/>
              </a:highlight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7AB9F60-3F04-4395-8A9D-4956D9CBB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95" y="759635"/>
            <a:ext cx="4536111" cy="333297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34E3494-A6C7-490D-A0F2-7578BC3A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499" y="3180722"/>
            <a:ext cx="5178748" cy="989925"/>
          </a:xfrm>
          <a:prstGeom prst="rect">
            <a:avLst/>
          </a:prstGeom>
        </p:spPr>
      </p:pic>
      <p:sp>
        <p:nvSpPr>
          <p:cNvPr id="9" name="箭头: 丁字 8">
            <a:extLst>
              <a:ext uri="{FF2B5EF4-FFF2-40B4-BE49-F238E27FC236}">
                <a16:creationId xmlns:a16="http://schemas.microsoft.com/office/drawing/2014/main" id="{166DAEE3-1258-4C1D-A3FA-387E41A94B14}"/>
              </a:ext>
            </a:extLst>
          </p:cNvPr>
          <p:cNvSpPr/>
          <p:nvPr/>
        </p:nvSpPr>
        <p:spPr>
          <a:xfrm>
            <a:off x="2111239" y="3391270"/>
            <a:ext cx="4190260" cy="70133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021C794-C6F1-43A9-BEA6-5A1D221F64FC}"/>
              </a:ext>
            </a:extLst>
          </p:cNvPr>
          <p:cNvSpPr txBox="1"/>
          <p:nvPr/>
        </p:nvSpPr>
        <p:spPr>
          <a:xfrm>
            <a:off x="4206369" y="5230807"/>
            <a:ext cx="7696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68 D4 </a:t>
            </a:r>
            <a:r>
              <a:rPr lang="en-US" altLang="zh-CN" sz="1200" dirty="0" err="1"/>
              <a:t>D4</a:t>
            </a:r>
            <a:r>
              <a:rPr lang="en-US" altLang="zh-CN" sz="1200" dirty="0"/>
              <a:t> 68 08 00 72 52 35 05 19 F6 09 04 04 02 00 00 00 0C 04 00 00 00 00 0C 14 00 00 00 00 0C 2B 00 00 00 00 0C 3C 00 00 00 00 0B 5B 13 00 00 0B 5F 14 00 00 0B 63 01 00 00 0C 78 52 35 05 19 0B 22 63 88 00 04 6D 14 0F 95 2C CC 00 04 00 00 00 00 8C 01 04 00 00 00 00 CC 01 04 00 00 00 00 8C 02 04 00 00 00 00 CC 02 04 00 00 00 00 8C 03 04 00 00 00 00 CC 03 04 00 00 00 00 8C 04 04 00 00 00 00 CC 04 04 00 00 00 00 8C 05 04 00 00 00 00 CC 05 04 00 00 00 00 8C 06 04 00 00 00 00 CC 06 04 00 00 00 00 8C 07 04 00 00 00 00 CC 07 04 00 00 00 00 8C 08 04 00 00 00 00 CC 08 04 00 00 00 00 8C 09 04 00 00 00 00 8C 40 13 89 00 00 00 8C 80 40 13 67 00 00 00 B2 16</a:t>
            </a:r>
            <a:endParaRPr lang="zh-CN" altLang="en-US" sz="1200" dirty="0"/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id="{5E56D963-8891-41AE-8508-D7016672D134}"/>
              </a:ext>
            </a:extLst>
          </p:cNvPr>
          <p:cNvSpPr/>
          <p:nvPr/>
        </p:nvSpPr>
        <p:spPr>
          <a:xfrm rot="16200000">
            <a:off x="7064267" y="4201930"/>
            <a:ext cx="1617596" cy="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35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3C4E7BC-C4B1-40C9-9B75-8689B64938B7}"/>
              </a:ext>
            </a:extLst>
          </p:cNvPr>
          <p:cNvSpPr txBox="1"/>
          <p:nvPr/>
        </p:nvSpPr>
        <p:spPr>
          <a:xfrm>
            <a:off x="559293" y="310718"/>
            <a:ext cx="401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highlight>
                  <a:srgbClr val="FFFF00"/>
                </a:highlight>
              </a:rPr>
              <a:t>Private Protocol description</a:t>
            </a:r>
            <a:endParaRPr lang="zh-CN" altLang="en-US" b="1" dirty="0">
              <a:highlight>
                <a:srgbClr val="FFFF00"/>
              </a:highlight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13C4914-79D9-433F-A7DA-80A67F243BED}"/>
              </a:ext>
            </a:extLst>
          </p:cNvPr>
          <p:cNvSpPr txBox="1"/>
          <p:nvPr/>
        </p:nvSpPr>
        <p:spPr>
          <a:xfrm>
            <a:off x="442237" y="987280"/>
            <a:ext cx="7696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Request command:</a:t>
            </a:r>
          </a:p>
          <a:p>
            <a:pPr marL="228600" indent="-228600">
              <a:buAutoNum type="arabicPeriod"/>
            </a:pPr>
            <a:r>
              <a:rPr lang="en-US" altLang="zh-CN" sz="1200" dirty="0"/>
              <a:t>Use Broadcast address, if only one meter connect to concentrator, the command will be</a:t>
            </a:r>
          </a:p>
          <a:p>
            <a:r>
              <a:rPr lang="fi-FI" altLang="zh-CN" sz="1200" b="1" dirty="0"/>
              <a:t>FE FE 68 20 AA AA AA AA AA AA AA 01 03 1F 90 00 E1 16</a:t>
            </a:r>
            <a:r>
              <a:rPr lang="en-US" altLang="zh-CN" sz="1200" b="1" dirty="0"/>
              <a:t> </a:t>
            </a:r>
            <a:endParaRPr lang="zh-CN" altLang="en-US" sz="12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3208658-8203-491D-97B6-D9904CBD2D22}"/>
              </a:ext>
            </a:extLst>
          </p:cNvPr>
          <p:cNvSpPr txBox="1"/>
          <p:nvPr/>
        </p:nvSpPr>
        <p:spPr>
          <a:xfrm>
            <a:off x="442237" y="2281681"/>
            <a:ext cx="7696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Meter response:</a:t>
            </a:r>
          </a:p>
          <a:p>
            <a:pPr marL="228600" indent="-228600">
              <a:buAutoNum type="arabicPeriod"/>
            </a:pPr>
            <a:r>
              <a:rPr lang="en-US" altLang="zh-CN" sz="1200" dirty="0"/>
              <a:t>The response hex code will be</a:t>
            </a:r>
          </a:p>
          <a:p>
            <a:r>
              <a:rPr lang="fi-FI" altLang="zh-CN" sz="1200" b="1" dirty="0"/>
              <a:t>FE-FE-68-20-52-35-05-19-00-74-00-81-2E-1F-90-00-00-00-00-00-05-00-00-00-00-05-00-00-00-00-17-00-00-00-00-35-00-00-00-00-2C-15-14-00-53-15-00-63-88-00-04-30-15-21-12-20-20-00-08-C1-16</a:t>
            </a:r>
            <a:r>
              <a:rPr lang="en-US" altLang="zh-CN" sz="1200" b="1" dirty="0"/>
              <a:t> </a:t>
            </a:r>
            <a:endParaRPr lang="zh-CN" altLang="en-US" sz="12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5253A25-EDC1-422A-9FC7-4F60F0578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323" y="3560657"/>
            <a:ext cx="3859844" cy="3205633"/>
          </a:xfrm>
          <a:prstGeom prst="rect">
            <a:avLst/>
          </a:prstGeom>
        </p:spPr>
      </p:pic>
      <p:sp>
        <p:nvSpPr>
          <p:cNvPr id="5" name="箭头: 下 4">
            <a:extLst>
              <a:ext uri="{FF2B5EF4-FFF2-40B4-BE49-F238E27FC236}">
                <a16:creationId xmlns:a16="http://schemas.microsoft.com/office/drawing/2014/main" id="{6D6208D9-0581-4FAE-98D8-551E123B94E8}"/>
              </a:ext>
            </a:extLst>
          </p:cNvPr>
          <p:cNvSpPr/>
          <p:nvPr/>
        </p:nvSpPr>
        <p:spPr>
          <a:xfrm>
            <a:off x="3915052" y="3053918"/>
            <a:ext cx="319597" cy="506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01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3C4E7BC-C4B1-40C9-9B75-8689B64938B7}"/>
              </a:ext>
            </a:extLst>
          </p:cNvPr>
          <p:cNvSpPr txBox="1"/>
          <p:nvPr/>
        </p:nvSpPr>
        <p:spPr>
          <a:xfrm>
            <a:off x="559293" y="310718"/>
            <a:ext cx="401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highlight>
                  <a:srgbClr val="FFFF00"/>
                </a:highlight>
              </a:rPr>
              <a:t>Private Protocol description</a:t>
            </a:r>
            <a:endParaRPr lang="zh-CN" altLang="en-US" b="1" dirty="0">
              <a:highlight>
                <a:srgbClr val="FFFF00"/>
              </a:highlight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13C4914-79D9-433F-A7DA-80A67F243BED}"/>
              </a:ext>
            </a:extLst>
          </p:cNvPr>
          <p:cNvSpPr txBox="1"/>
          <p:nvPr/>
        </p:nvSpPr>
        <p:spPr>
          <a:xfrm>
            <a:off x="442237" y="987280"/>
            <a:ext cx="769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Request command:</a:t>
            </a:r>
          </a:p>
          <a:p>
            <a:pPr marL="228600" indent="-228600">
              <a:buAutoNum type="arabicPeriod"/>
            </a:pPr>
            <a:r>
              <a:rPr lang="en-US" altLang="zh-CN" sz="1200" dirty="0"/>
              <a:t>Use meter serial number as address, if several meters connect to concentrator, the command will be(example the meter serial number is 00740019053552)</a:t>
            </a:r>
          </a:p>
          <a:p>
            <a:r>
              <a:rPr lang="fi-FI" altLang="zh-CN" sz="1200" b="1" dirty="0"/>
              <a:t>FE FE 68 20 52 35 05 19 00 74 00 01 03 1F 90 00 54 16</a:t>
            </a:r>
            <a:r>
              <a:rPr lang="en-US" altLang="zh-CN" sz="1200" b="1" dirty="0"/>
              <a:t> </a:t>
            </a:r>
            <a:endParaRPr lang="zh-CN" altLang="en-US" sz="12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3208658-8203-491D-97B6-D9904CBD2D22}"/>
              </a:ext>
            </a:extLst>
          </p:cNvPr>
          <p:cNvSpPr txBox="1"/>
          <p:nvPr/>
        </p:nvSpPr>
        <p:spPr>
          <a:xfrm>
            <a:off x="442237" y="2281681"/>
            <a:ext cx="7696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Meter response:</a:t>
            </a:r>
          </a:p>
          <a:p>
            <a:pPr marL="228600" indent="-228600">
              <a:buAutoNum type="arabicPeriod"/>
            </a:pPr>
            <a:r>
              <a:rPr lang="en-US" altLang="zh-CN" sz="1200" dirty="0"/>
              <a:t>The response hex code will be</a:t>
            </a:r>
          </a:p>
          <a:p>
            <a:r>
              <a:rPr lang="fi-FI" altLang="zh-CN" sz="1200" b="1" dirty="0"/>
              <a:t>FE-FE-68-20-52-35-05-19-00-74-00-81-2E-1F-90-00-00-00-00-00-05-00-00-00-00-05-00-00-00-00-17-00-00-00-00-35-00-00-00-00-2C-15-14-00-53-15-00-63-88-00-04-30-15-21-12-20-20-00-08-C1-16</a:t>
            </a:r>
            <a:r>
              <a:rPr lang="en-US" altLang="zh-CN" sz="1200" b="1" dirty="0"/>
              <a:t> </a:t>
            </a:r>
            <a:endParaRPr lang="zh-CN" altLang="en-US" sz="12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5253A25-EDC1-422A-9FC7-4F60F0578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323" y="3560657"/>
            <a:ext cx="3859844" cy="3205633"/>
          </a:xfrm>
          <a:prstGeom prst="rect">
            <a:avLst/>
          </a:prstGeom>
        </p:spPr>
      </p:pic>
      <p:sp>
        <p:nvSpPr>
          <p:cNvPr id="5" name="箭头: 下 4">
            <a:extLst>
              <a:ext uri="{FF2B5EF4-FFF2-40B4-BE49-F238E27FC236}">
                <a16:creationId xmlns:a16="http://schemas.microsoft.com/office/drawing/2014/main" id="{6D6208D9-0581-4FAE-98D8-551E123B94E8}"/>
              </a:ext>
            </a:extLst>
          </p:cNvPr>
          <p:cNvSpPr/>
          <p:nvPr/>
        </p:nvSpPr>
        <p:spPr>
          <a:xfrm>
            <a:off x="3915052" y="3053918"/>
            <a:ext cx="319597" cy="506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81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366</Words>
  <Application>Microsoft Office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kaihua Zhang</dc:creator>
  <cp:lastModifiedBy>kaihua Zhang</cp:lastModifiedBy>
  <cp:revision>4</cp:revision>
  <dcterms:created xsi:type="dcterms:W3CDTF">2020-12-21T12:06:33Z</dcterms:created>
  <dcterms:modified xsi:type="dcterms:W3CDTF">2020-12-21T12:40:24Z</dcterms:modified>
</cp:coreProperties>
</file>